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256" r:id="rId2"/>
    <p:sldId id="472" r:id="rId3"/>
    <p:sldId id="468" r:id="rId4"/>
    <p:sldId id="257" r:id="rId5"/>
    <p:sldId id="471" r:id="rId6"/>
    <p:sldId id="258" r:id="rId7"/>
    <p:sldId id="260" r:id="rId8"/>
    <p:sldId id="261" r:id="rId9"/>
    <p:sldId id="262" r:id="rId10"/>
    <p:sldId id="263" r:id="rId11"/>
    <p:sldId id="264" r:id="rId12"/>
    <p:sldId id="269" r:id="rId13"/>
    <p:sldId id="265" r:id="rId14"/>
    <p:sldId id="266" r:id="rId15"/>
    <p:sldId id="267" r:id="rId16"/>
    <p:sldId id="268" r:id="rId17"/>
    <p:sldId id="460" r:id="rId18"/>
    <p:sldId id="469" r:id="rId19"/>
    <p:sldId id="470" r:id="rId20"/>
    <p:sldId id="473" r:id="rId21"/>
    <p:sldId id="476" r:id="rId22"/>
    <p:sldId id="474" r:id="rId23"/>
    <p:sldId id="486" r:id="rId24"/>
    <p:sldId id="475" r:id="rId25"/>
    <p:sldId id="478" r:id="rId26"/>
    <p:sldId id="479" r:id="rId27"/>
    <p:sldId id="480" r:id="rId28"/>
    <p:sldId id="481" r:id="rId29"/>
    <p:sldId id="482" r:id="rId30"/>
    <p:sldId id="483" r:id="rId31"/>
    <p:sldId id="484" r:id="rId32"/>
    <p:sldId id="477" r:id="rId33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B89959C-7D2F-498E-98E3-9205F4C0E504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455190E-2A9F-4529-B554-580D1A7C3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259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943DD-02A0-48FB-804F-EAC10A6BAB40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43C8-8C90-4603-BD4D-18809FA7D9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02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43C8-8C90-4603-BD4D-18809FA7D9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222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43C8-8C90-4603-BD4D-18809FA7D90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34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43C8-8C90-4603-BD4D-18809FA7D90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567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43C8-8C90-4603-BD4D-18809FA7D90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033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43C8-8C90-4603-BD4D-18809FA7D90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115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43C8-8C90-4603-BD4D-18809FA7D90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021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43C8-8C90-4603-BD4D-18809FA7D90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84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43C8-8C90-4603-BD4D-18809FA7D90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20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43C8-8C90-4603-BD4D-18809FA7D90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333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43C8-8C90-4603-BD4D-18809FA7D90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4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43C8-8C90-4603-BD4D-18809FA7D90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21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43C8-8C90-4603-BD4D-18809FA7D90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79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43C8-8C90-4603-BD4D-18809FA7D90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885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43C8-8C90-4603-BD4D-18809FA7D90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73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43C8-8C90-4603-BD4D-18809FA7D90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76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545-339E-4E3F-B60C-63A90B1DABA1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8AE39BA4-36C8-4AE0-B549-8AADEB69D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2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545-339E-4E3F-B60C-63A90B1DABA1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9BA4-36C8-4AE0-B549-8AADEB69D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07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545-339E-4E3F-B60C-63A90B1DABA1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9BA4-36C8-4AE0-B549-8AADEB69D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9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545-339E-4E3F-B60C-63A90B1DABA1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9BA4-36C8-4AE0-B549-8AADEB69D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34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FB2B545-339E-4E3F-B60C-63A90B1DABA1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E39BA4-36C8-4AE0-B549-8AADEB69D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2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545-339E-4E3F-B60C-63A90B1DABA1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9BA4-36C8-4AE0-B549-8AADEB69D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91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545-339E-4E3F-B60C-63A90B1DABA1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9BA4-36C8-4AE0-B549-8AADEB69D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28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545-339E-4E3F-B60C-63A90B1DABA1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9BA4-36C8-4AE0-B549-8AADEB69D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14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545-339E-4E3F-B60C-63A90B1DABA1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9BA4-36C8-4AE0-B549-8AADEB69D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79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B545-339E-4E3F-B60C-63A90B1DABA1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9BA4-36C8-4AE0-B549-8AADEB69D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91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FB2B545-339E-4E3F-B60C-63A90B1DABA1}" type="datetimeFigureOut">
              <a:rPr lang="pt-BR" smtClean="0"/>
              <a:t>19/07/2017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9BA4-36C8-4AE0-B549-8AADEB69D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0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FB2B545-339E-4E3F-B60C-63A90B1DABA1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E39BA4-36C8-4AE0-B549-8AADEB69D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92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1559" y="1432223"/>
            <a:ext cx="10464165" cy="3035808"/>
          </a:xfrm>
        </p:spPr>
        <p:txBody>
          <a:bodyPr/>
          <a:lstStyle/>
          <a:p>
            <a:r>
              <a:rPr lang="pt-BR" dirty="0" smtClean="0"/>
              <a:t>COMISSÃO PRÓPRIA DE AVALIAÇÃO - CPA</a:t>
            </a:r>
            <a:r>
              <a:rPr lang="pt-BR" dirty="0"/>
              <a:t/>
            </a:r>
            <a:br>
              <a:rPr lang="pt-BR" dirty="0"/>
            </a:br>
            <a:r>
              <a:rPr lang="pt-BR" sz="4000" dirty="0"/>
              <a:t>Relatório </a:t>
            </a:r>
            <a:r>
              <a:rPr lang="pt-BR" sz="4000" dirty="0" smtClean="0"/>
              <a:t>de </a:t>
            </a:r>
            <a:r>
              <a:rPr lang="pt-BR" sz="4000" dirty="0" err="1" smtClean="0"/>
              <a:t>Autoavaliação</a:t>
            </a:r>
            <a:r>
              <a:rPr lang="pt-BR" sz="4000" dirty="0" smtClean="0"/>
              <a:t> </a:t>
            </a:r>
            <a:r>
              <a:rPr lang="pt-BR" sz="4000" dirty="0"/>
              <a:t>Institucional</a:t>
            </a:r>
            <a:br>
              <a:rPr lang="pt-BR" sz="4000" dirty="0"/>
            </a:br>
            <a:r>
              <a:rPr lang="pt-BR" sz="4000" dirty="0" smtClean="0"/>
              <a:t>Referência: exercício de 2016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1560" y="4719320"/>
            <a:ext cx="7891272" cy="106984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CÂMPUS SUZANO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Endereço: Av. Mogi da Cruzes, nº 1501, Parque Suzano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Suzano, SP. CEP 08673-010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Fone: (11) </a:t>
            </a:r>
            <a:r>
              <a:rPr lang="pt-BR" dirty="0" smtClean="0"/>
              <a:t>2146-1800</a:t>
            </a:r>
            <a:endParaRPr lang="pt-BR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Site: http://szn.ifsp.edu.br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Diretor Geral: Breno Teixeira Santos </a:t>
            </a:r>
            <a:r>
              <a:rPr lang="pt-BR" dirty="0" err="1"/>
              <a:t>Fernochio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645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 Metodologia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860" y="2564341"/>
            <a:ext cx="9142388" cy="27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2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Etapas da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t-BR" dirty="0" smtClean="0"/>
              <a:t>Planejamento </a:t>
            </a:r>
          </a:p>
          <a:p>
            <a:pPr marL="457200" indent="-457200">
              <a:buAutoNum type="arabicPeriod"/>
            </a:pPr>
            <a:r>
              <a:rPr lang="pt-BR" dirty="0" smtClean="0"/>
              <a:t>Sensibilização</a:t>
            </a:r>
          </a:p>
          <a:p>
            <a:pPr marL="457200" indent="-457200">
              <a:buAutoNum type="arabicPeriod"/>
            </a:pPr>
            <a:r>
              <a:rPr lang="pt-BR" dirty="0" smtClean="0"/>
              <a:t>Desenvolvimento</a:t>
            </a:r>
          </a:p>
          <a:p>
            <a:pPr marL="457200" indent="-457200">
              <a:buAutoNum type="arabicPeriod"/>
            </a:pPr>
            <a:r>
              <a:rPr lang="pt-BR" dirty="0" smtClean="0"/>
              <a:t>Consolidação</a:t>
            </a:r>
          </a:p>
          <a:p>
            <a:pPr marL="719138" indent="-269875">
              <a:buAutoNum type="alphaLcPeriod"/>
            </a:pPr>
            <a:r>
              <a:rPr lang="pt-BR" dirty="0" smtClean="0"/>
              <a:t>Relatório</a:t>
            </a:r>
          </a:p>
          <a:p>
            <a:pPr marL="719138" indent="-269875">
              <a:buAutoNum type="alphaLcPeriod"/>
            </a:pPr>
            <a:r>
              <a:rPr lang="pt-BR" dirty="0" smtClean="0"/>
              <a:t>Divulgação</a:t>
            </a:r>
          </a:p>
          <a:p>
            <a:pPr marL="719138" indent="-269875">
              <a:buAutoNum type="alphaLcPeriod"/>
            </a:pPr>
            <a:r>
              <a:rPr lang="pt-BR" dirty="0" smtClean="0"/>
              <a:t>Balanço Crítico</a:t>
            </a:r>
          </a:p>
          <a:p>
            <a:pPr marL="457200" indent="-457200">
              <a:buAutoNum type="alphaL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13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Eixos avaliados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10" y="2032528"/>
            <a:ext cx="103536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2.4 Participantes das pesquisas de avaliação interna </a:t>
            </a:r>
            <a:r>
              <a:rPr lang="pt-BR" dirty="0" smtClean="0"/>
              <a:t>(auto avaliação)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2604558"/>
            <a:ext cx="9287794" cy="2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5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2.5 Quantitativos de aptos x participantes efetivos da pesquisa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51" y="1967442"/>
            <a:ext cx="10461097" cy="4001513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592667" y="4258733"/>
            <a:ext cx="10600266" cy="4995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59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2.6 Quantitativos de discentes participantes da pesquisa por cursos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42" y="2289175"/>
            <a:ext cx="10008658" cy="197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2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3.2 Ações realizadas nos </a:t>
            </a:r>
            <a:r>
              <a:rPr lang="pt-BR" sz="3200" dirty="0" err="1"/>
              <a:t>câmpus</a:t>
            </a:r>
            <a:r>
              <a:rPr lang="pt-BR" sz="3200" dirty="0"/>
              <a:t> durante o ano de 2016 com base na pesquisa de 2015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pt-BR" dirty="0"/>
              <a:t>Com base na pesquisa aplicada em novembro de 2015, e que subsidiou o  Relatório de </a:t>
            </a:r>
            <a:r>
              <a:rPr lang="pt-BR" dirty="0" err="1"/>
              <a:t>Autoavaliação</a:t>
            </a:r>
            <a:r>
              <a:rPr lang="pt-BR" dirty="0"/>
              <a:t> 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Institucional entregue em 31 de março de 2016, apresentamos abaixo, as ações que foram realizadas 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pelas Diretorias Gerais de </a:t>
            </a:r>
            <a:r>
              <a:rPr lang="pt-BR" dirty="0" err="1"/>
              <a:t>Câmpus</a:t>
            </a:r>
            <a:r>
              <a:rPr lang="pt-BR" dirty="0"/>
              <a:t> para manter ou melhorar os indicadores durante o ano de 2016.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Fontes  das  ações  realizadas:  Diretores(as)-gerais  dos  </a:t>
            </a:r>
            <a:r>
              <a:rPr lang="pt-BR" dirty="0" err="1"/>
              <a:t>Câmpus</a:t>
            </a:r>
            <a:r>
              <a:rPr lang="pt-BR" dirty="0"/>
              <a:t>  Araraquara,  Avaré,  Barretos,  Birigui, </a:t>
            </a:r>
            <a:r>
              <a:rPr lang="pt-BR" dirty="0" smtClean="0"/>
              <a:t>Boituva</a:t>
            </a:r>
            <a:r>
              <a:rPr lang="pt-BR" dirty="0"/>
              <a:t>,  Bragança  Paulista  (somente  4  itens  respondidos),  Campos  do  Jordão,  Capivari, </a:t>
            </a:r>
            <a:r>
              <a:rPr lang="pt-BR" dirty="0" err="1" smtClean="0"/>
              <a:t>Caraguatatuba,Catanduva</a:t>
            </a:r>
            <a:r>
              <a:rPr lang="pt-BR" dirty="0"/>
              <a:t>, Cubatão, Guarulhos, Hortolândia, Itapetininga, Jacareí, Matão,  Piracicaba, </a:t>
            </a:r>
            <a:r>
              <a:rPr lang="pt-BR" dirty="0" smtClean="0"/>
              <a:t>Presidente  </a:t>
            </a:r>
            <a:r>
              <a:rPr lang="pt-BR" dirty="0"/>
              <a:t>Epitácio,  Salto,  São  Carlos  (somente  6  itens  respondidos),  São  João  da  Boa  Vista,  São </a:t>
            </a:r>
            <a:r>
              <a:rPr lang="pt-BR" dirty="0" smtClean="0"/>
              <a:t>Paulo</a:t>
            </a:r>
            <a:r>
              <a:rPr lang="pt-BR" dirty="0"/>
              <a:t>, São Roque, Sertãozinho, Suzano e Votuporanga.</a:t>
            </a:r>
          </a:p>
        </p:txBody>
      </p:sp>
    </p:spTree>
    <p:extLst>
      <p:ext uri="{BB962C8B-B14F-4D97-AF65-F5344CB8AC3E}">
        <p14:creationId xmlns:p14="http://schemas.microsoft.com/office/powerpoint/2010/main" val="67658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024" y="1428750"/>
            <a:ext cx="9037952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1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4323" y="2475357"/>
            <a:ext cx="9741027" cy="1609344"/>
          </a:xfrm>
        </p:spPr>
        <p:txBody>
          <a:bodyPr>
            <a:noAutofit/>
          </a:bodyPr>
          <a:lstStyle/>
          <a:p>
            <a:pPr algn="ctr"/>
            <a:r>
              <a:rPr lang="pt-BR" sz="7200" dirty="0" smtClean="0"/>
              <a:t>CPA </a:t>
            </a:r>
            <a:br>
              <a:rPr lang="pt-BR" sz="7200" dirty="0" smtClean="0"/>
            </a:br>
            <a:r>
              <a:rPr lang="pt-BR" sz="7200" dirty="0" smtClean="0"/>
              <a:t>NO CÂMPUS SUZANO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236968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607" y="484632"/>
            <a:ext cx="8638882" cy="61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1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68" y="123298"/>
            <a:ext cx="9320959" cy="659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6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14867"/>
            <a:ext cx="10058400" cy="900176"/>
          </a:xfrm>
        </p:spPr>
        <p:txBody>
          <a:bodyPr/>
          <a:lstStyle/>
          <a:p>
            <a:pPr algn="ctr"/>
            <a:r>
              <a:rPr lang="pt-BR" dirty="0" smtClean="0"/>
              <a:t>Gestão Compartilhada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6648" y="1315043"/>
            <a:ext cx="6541685" cy="5255090"/>
          </a:xfrm>
        </p:spPr>
        <p:txBody>
          <a:bodyPr>
            <a:normAutofit/>
          </a:bodyPr>
          <a:lstStyle/>
          <a:p>
            <a:r>
              <a:rPr lang="pt-BR" dirty="0"/>
              <a:t>Apresentação dos Resultados da CPA no Planejamento do </a:t>
            </a:r>
            <a:r>
              <a:rPr lang="pt-BR" dirty="0" err="1"/>
              <a:t>Câmpus</a:t>
            </a:r>
            <a:r>
              <a:rPr lang="pt-BR" dirty="0"/>
              <a:t>;</a:t>
            </a:r>
          </a:p>
          <a:p>
            <a:r>
              <a:rPr lang="pt-BR" dirty="0"/>
              <a:t>Apontamento dos itens mais </a:t>
            </a:r>
            <a:r>
              <a:rPr lang="pt-BR" dirty="0" smtClean="0"/>
              <a:t>críticos apontados pela comunidade interna do </a:t>
            </a:r>
            <a:r>
              <a:rPr lang="pt-BR" dirty="0" err="1" smtClean="0"/>
              <a:t>câmpus</a:t>
            </a:r>
            <a:r>
              <a:rPr lang="pt-BR" dirty="0" smtClean="0"/>
              <a:t> (Itens com índice de satisfação inferior a 50% no relatório local);</a:t>
            </a:r>
            <a:endParaRPr lang="pt-BR" dirty="0"/>
          </a:p>
          <a:p>
            <a:r>
              <a:rPr lang="pt-BR" dirty="0"/>
              <a:t>Grupos de trabalho entre servidores;</a:t>
            </a:r>
          </a:p>
          <a:p>
            <a:r>
              <a:rPr lang="pt-BR" dirty="0"/>
              <a:t>Levantamento de propostas que contribuam para o </a:t>
            </a:r>
            <a:r>
              <a:rPr lang="pt-BR" dirty="0" err="1"/>
              <a:t>Câmpus</a:t>
            </a:r>
            <a:r>
              <a:rPr lang="pt-BR" dirty="0"/>
              <a:t> solucionar os itens </a:t>
            </a:r>
            <a:r>
              <a:rPr lang="pt-BR" dirty="0" smtClean="0"/>
              <a:t>críticos apontados pela comunidade interna do </a:t>
            </a:r>
            <a:r>
              <a:rPr lang="pt-BR" dirty="0" err="1" smtClean="0"/>
              <a:t>câmpus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dirty="0"/>
              <a:t>Formação de Comissões por meio de Portarias da Direção-Geral do </a:t>
            </a:r>
            <a:r>
              <a:rPr lang="pt-BR" dirty="0" err="1"/>
              <a:t>câmpus</a:t>
            </a:r>
            <a:r>
              <a:rPr lang="pt-BR" dirty="0"/>
              <a:t>, em que os membros são voluntários;</a:t>
            </a:r>
          </a:p>
          <a:p>
            <a:r>
              <a:rPr lang="pt-BR" dirty="0"/>
              <a:t>Mapeamento dos Resultados Efetivos em comparação às propostas e resultados do ano anterior.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3" y="1984177"/>
            <a:ext cx="4332243" cy="39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2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40"/>
          <a:stretch/>
        </p:blipFill>
        <p:spPr>
          <a:xfrm>
            <a:off x="623392" y="893916"/>
            <a:ext cx="504828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16"/>
          <a:stretch/>
        </p:blipFill>
        <p:spPr>
          <a:xfrm>
            <a:off x="387847" y="3212976"/>
            <a:ext cx="5288535" cy="2998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92"/>
          <a:stretch/>
        </p:blipFill>
        <p:spPr>
          <a:xfrm>
            <a:off x="6384032" y="692696"/>
            <a:ext cx="4220199" cy="2670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01"/>
          <a:stretch/>
        </p:blipFill>
        <p:spPr>
          <a:xfrm rot="150345">
            <a:off x="6687290" y="2398542"/>
            <a:ext cx="5072908" cy="2805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75"/>
          <a:stretch/>
        </p:blipFill>
        <p:spPr>
          <a:xfrm>
            <a:off x="5231904" y="4221088"/>
            <a:ext cx="4378831" cy="2363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585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048" y="2570607"/>
            <a:ext cx="10058400" cy="1609344"/>
          </a:xfrm>
        </p:spPr>
        <p:txBody>
          <a:bodyPr/>
          <a:lstStyle/>
          <a:p>
            <a:r>
              <a:rPr lang="pt-BR" dirty="0" smtClean="0"/>
              <a:t>DADOS LOCAIS – BIÊNIO 16/17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70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699008"/>
            <a:ext cx="10058400" cy="1205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/>
              <a:t>Pontos críticos  do </a:t>
            </a:r>
            <a:r>
              <a:rPr lang="pt-BR" sz="3600" dirty="0" err="1" smtClean="0"/>
              <a:t>Câmpus</a:t>
            </a:r>
            <a:r>
              <a:rPr lang="pt-BR" sz="3600" dirty="0" smtClean="0"/>
              <a:t> Suzano apontados pela CPA do biênio 2016/2017.</a:t>
            </a:r>
            <a:endParaRPr lang="pt-BR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753" y="2347383"/>
            <a:ext cx="6524589" cy="387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02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18577"/>
          <a:stretch/>
        </p:blipFill>
        <p:spPr>
          <a:xfrm>
            <a:off x="1645930" y="1259283"/>
            <a:ext cx="8772711" cy="401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20568"/>
          <a:stretch/>
        </p:blipFill>
        <p:spPr>
          <a:xfrm>
            <a:off x="1739062" y="1391572"/>
            <a:ext cx="8739245" cy="42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3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20395"/>
          <a:stretch/>
        </p:blipFill>
        <p:spPr>
          <a:xfrm>
            <a:off x="1425796" y="1083023"/>
            <a:ext cx="8353204" cy="43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1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20135"/>
          <a:stretch/>
        </p:blipFill>
        <p:spPr>
          <a:xfrm>
            <a:off x="1815262" y="1116877"/>
            <a:ext cx="8536139" cy="39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6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20049"/>
          <a:stretch/>
        </p:blipFill>
        <p:spPr>
          <a:xfrm>
            <a:off x="1612063" y="945393"/>
            <a:ext cx="8632603" cy="45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5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20049"/>
          <a:stretch/>
        </p:blipFill>
        <p:spPr>
          <a:xfrm>
            <a:off x="1561264" y="1004775"/>
            <a:ext cx="8990576" cy="426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1900237"/>
            <a:ext cx="11108569" cy="2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19702"/>
          <a:stretch/>
        </p:blipFill>
        <p:spPr>
          <a:xfrm>
            <a:off x="1561263" y="1257056"/>
            <a:ext cx="9204235" cy="42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7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r="20049"/>
          <a:stretch/>
        </p:blipFill>
        <p:spPr>
          <a:xfrm>
            <a:off x="1468130" y="1079198"/>
            <a:ext cx="8893170" cy="438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434">
            <a:off x="8019353" y="4646434"/>
            <a:ext cx="4065853" cy="2287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895">
            <a:off x="135226" y="4470736"/>
            <a:ext cx="3517915" cy="26384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8981" b="26633"/>
          <a:stretch/>
        </p:blipFill>
        <p:spPr>
          <a:xfrm>
            <a:off x="1894184" y="0"/>
            <a:ext cx="8721541" cy="4562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631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CPA Central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dirty="0"/>
              <a:t>É um questionário do Instituto Nacional de Estudos e Pesquisas Educacionais Anísio Teixeira – INEP, aplicado pela Comissão Própria de Avaliação - CPA;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dirty="0"/>
              <a:t>Esse questionário é respondido por servidores e os alunos dos cursos </a:t>
            </a:r>
            <a:r>
              <a:rPr lang="pt-BR" dirty="0" err="1"/>
              <a:t>superiores,apenas</a:t>
            </a:r>
            <a:r>
              <a:rPr lang="pt-BR" dirty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dirty="0" smtClean="0"/>
              <a:t>A </a:t>
            </a:r>
            <a:r>
              <a:rPr lang="pt-BR" dirty="0"/>
              <a:t>aplicação desse questionário implica no Reconhecimento dos Cursos Superiores do </a:t>
            </a:r>
            <a:r>
              <a:rPr lang="pt-BR" dirty="0" err="1"/>
              <a:t>câmpus</a:t>
            </a:r>
            <a:r>
              <a:rPr lang="pt-BR" dirty="0"/>
              <a:t>  pelo MEC;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522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056" y="151872"/>
            <a:ext cx="9139984" cy="64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6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75733" y="484632"/>
            <a:ext cx="10552515" cy="438235"/>
          </a:xfrm>
        </p:spPr>
        <p:txBody>
          <a:bodyPr>
            <a:normAutofit fontScale="90000"/>
          </a:bodyPr>
          <a:lstStyle/>
          <a:p>
            <a:r>
              <a:rPr lang="pt-BR" dirty="0"/>
              <a:t>1.5 Cursos Superiores do IFSP em 2016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2272" y="1117600"/>
            <a:ext cx="10893552" cy="5681133"/>
          </a:xfrm>
        </p:spPr>
        <p:txBody>
          <a:bodyPr numCol="2">
            <a:normAutofit fontScale="77500" lnSpcReduction="20000"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Tecnologia em Logística</a:t>
            </a:r>
          </a:p>
          <a:p>
            <a:r>
              <a:rPr lang="pt-BR" b="1" dirty="0">
                <a:solidFill>
                  <a:srgbClr val="00B050"/>
                </a:solidFill>
              </a:rPr>
              <a:t>Tecnologia em Mecatrônica Industrial</a:t>
            </a:r>
          </a:p>
          <a:p>
            <a:r>
              <a:rPr lang="pt-BR" b="1" dirty="0" smtClean="0">
                <a:solidFill>
                  <a:srgbClr val="00B050"/>
                </a:solidFill>
              </a:rPr>
              <a:t>Licenciatura </a:t>
            </a:r>
            <a:r>
              <a:rPr lang="pt-BR" b="1" dirty="0">
                <a:solidFill>
                  <a:srgbClr val="00B050"/>
                </a:solidFill>
              </a:rPr>
              <a:t>em Química</a:t>
            </a:r>
          </a:p>
          <a:p>
            <a:r>
              <a:rPr lang="pt-BR" b="1" dirty="0">
                <a:solidFill>
                  <a:srgbClr val="00B050"/>
                </a:solidFill>
              </a:rPr>
              <a:t>Tecnologia em Processos Químicos Industriais</a:t>
            </a:r>
          </a:p>
          <a:p>
            <a:r>
              <a:rPr lang="pt-BR" dirty="0" smtClean="0"/>
              <a:t>Administração</a:t>
            </a:r>
            <a:endParaRPr lang="pt-BR" dirty="0"/>
          </a:p>
          <a:p>
            <a:r>
              <a:rPr lang="pt-BR" dirty="0"/>
              <a:t>Arquitetura</a:t>
            </a:r>
          </a:p>
          <a:p>
            <a:r>
              <a:rPr lang="pt-BR" dirty="0"/>
              <a:t>Engenharia Civil</a:t>
            </a:r>
          </a:p>
          <a:p>
            <a:r>
              <a:rPr lang="pt-BR" dirty="0"/>
              <a:t>Engenharia de Controle e Automação</a:t>
            </a:r>
          </a:p>
          <a:p>
            <a:r>
              <a:rPr lang="pt-BR" dirty="0"/>
              <a:t>Engenharia de Produção</a:t>
            </a:r>
          </a:p>
          <a:p>
            <a:r>
              <a:rPr lang="pt-BR" dirty="0"/>
              <a:t>Engenharia Eletrônica</a:t>
            </a:r>
          </a:p>
          <a:p>
            <a:r>
              <a:rPr lang="pt-BR" dirty="0"/>
              <a:t>Engenharia Mecânica</a:t>
            </a:r>
          </a:p>
          <a:p>
            <a:r>
              <a:rPr lang="pt-BR" dirty="0"/>
              <a:t>Formação de Professores</a:t>
            </a:r>
          </a:p>
          <a:p>
            <a:r>
              <a:rPr lang="pt-BR" dirty="0"/>
              <a:t>Formação Pedagógica</a:t>
            </a:r>
          </a:p>
          <a:p>
            <a:r>
              <a:rPr lang="pt-BR" dirty="0"/>
              <a:t>Licenciatura em Ciências Biológicas</a:t>
            </a:r>
          </a:p>
          <a:p>
            <a:r>
              <a:rPr lang="pt-BR" dirty="0"/>
              <a:t>Licenciatura em Física</a:t>
            </a:r>
          </a:p>
          <a:p>
            <a:r>
              <a:rPr lang="pt-BR" dirty="0"/>
              <a:t>Licenciatura em Geografia</a:t>
            </a:r>
          </a:p>
          <a:p>
            <a:r>
              <a:rPr lang="pt-BR" dirty="0"/>
              <a:t>Licenciatura em Letras</a:t>
            </a:r>
          </a:p>
          <a:p>
            <a:r>
              <a:rPr lang="pt-BR" dirty="0"/>
              <a:t>Licenciatura em Matemática</a:t>
            </a:r>
          </a:p>
          <a:p>
            <a:r>
              <a:rPr lang="pt-BR" dirty="0" smtClean="0"/>
              <a:t>Tecnologia </a:t>
            </a:r>
            <a:r>
              <a:rPr lang="pt-BR" dirty="0"/>
              <a:t>em Agronegócio</a:t>
            </a:r>
          </a:p>
          <a:p>
            <a:r>
              <a:rPr lang="pt-BR" dirty="0"/>
              <a:t>Tecnologia em Alimentos</a:t>
            </a:r>
          </a:p>
          <a:p>
            <a:r>
              <a:rPr lang="pt-BR" dirty="0"/>
              <a:t>Tecnologia em Análise e Desenvolvimento de Sistemas</a:t>
            </a:r>
          </a:p>
          <a:p>
            <a:r>
              <a:rPr lang="pt-BR" dirty="0"/>
              <a:t>Tecnologia em Automação Industrial</a:t>
            </a:r>
          </a:p>
          <a:p>
            <a:r>
              <a:rPr lang="pt-BR" dirty="0"/>
              <a:t>Tecnologia em Biocombustíveis</a:t>
            </a:r>
          </a:p>
          <a:p>
            <a:r>
              <a:rPr lang="pt-BR" dirty="0"/>
              <a:t>Tecnologia em Fabricação Mecânica</a:t>
            </a:r>
          </a:p>
          <a:p>
            <a:r>
              <a:rPr lang="pt-BR" dirty="0"/>
              <a:t>Tecnologia em Gestão Ambiental</a:t>
            </a:r>
          </a:p>
          <a:p>
            <a:r>
              <a:rPr lang="pt-BR" dirty="0"/>
              <a:t>Tecnologia em Gestão da Produção Industrial</a:t>
            </a:r>
          </a:p>
          <a:p>
            <a:r>
              <a:rPr lang="pt-BR" dirty="0"/>
              <a:t>Tecnologia em Gestão de Recursos Humanos</a:t>
            </a:r>
          </a:p>
          <a:p>
            <a:r>
              <a:rPr lang="pt-BR" dirty="0"/>
              <a:t>Tecnologia em Gestão de Turismo</a:t>
            </a:r>
          </a:p>
          <a:p>
            <a:r>
              <a:rPr lang="pt-BR" dirty="0" smtClean="0"/>
              <a:t>Tecnologia </a:t>
            </a:r>
            <a:r>
              <a:rPr lang="pt-BR" dirty="0"/>
              <a:t>em Manutenção de Aeronaves</a:t>
            </a:r>
          </a:p>
          <a:p>
            <a:r>
              <a:rPr lang="pt-BR" dirty="0" smtClean="0"/>
              <a:t>Tecnologia </a:t>
            </a:r>
            <a:r>
              <a:rPr lang="pt-BR" dirty="0"/>
              <a:t>em Processos Gerenciais</a:t>
            </a:r>
          </a:p>
          <a:p>
            <a:r>
              <a:rPr lang="pt-BR" dirty="0" smtClean="0"/>
              <a:t>Tecnologia </a:t>
            </a:r>
            <a:r>
              <a:rPr lang="pt-BR" dirty="0"/>
              <a:t>em Sistemas Elétricos</a:t>
            </a:r>
          </a:p>
          <a:p>
            <a:r>
              <a:rPr lang="pt-BR" dirty="0"/>
              <a:t>Tecnologia em Sistemas Eletrônicos</a:t>
            </a:r>
          </a:p>
          <a:p>
            <a:r>
              <a:rPr lang="pt-BR" dirty="0"/>
              <a:t>Tecnologia em Sistemas para Internet</a:t>
            </a:r>
          </a:p>
          <a:p>
            <a:r>
              <a:rPr lang="pt-BR" dirty="0"/>
              <a:t>Tecnologia em Viticultura e Enologia</a:t>
            </a:r>
          </a:p>
        </p:txBody>
      </p:sp>
    </p:spTree>
    <p:extLst>
      <p:ext uri="{BB962C8B-B14F-4D97-AF65-F5344CB8AC3E}">
        <p14:creationId xmlns:p14="http://schemas.microsoft.com/office/powerpoint/2010/main" val="268213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1.7 Titulação dos Servidores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Plano </a:t>
            </a:r>
            <a:r>
              <a:rPr lang="pt-BR" dirty="0"/>
              <a:t>de Carreira dos Cargos: </a:t>
            </a:r>
          </a:p>
          <a:p>
            <a:r>
              <a:rPr lang="pt-BR" dirty="0"/>
              <a:t>Técnico-Administrativos em Educação – PCCTAE, de que trata a Lei nº 11.091, de 12/01/05</a:t>
            </a:r>
          </a:p>
          <a:p>
            <a:r>
              <a:rPr lang="pt-BR" dirty="0"/>
              <a:t>Professor do Ensino Básico Técnico e Tecnológico, de que trata a Lei nº 11.784, de 22/09/2008 e a Lei </a:t>
            </a:r>
            <a:r>
              <a:rPr lang="pt-BR" dirty="0" smtClean="0"/>
              <a:t>12.772</a:t>
            </a:r>
            <a:r>
              <a:rPr lang="pt-BR" dirty="0"/>
              <a:t>, de 28/12/2012</a:t>
            </a:r>
          </a:p>
          <a:p>
            <a:r>
              <a:rPr lang="pt-BR" dirty="0"/>
              <a:t>Fonte </a:t>
            </a:r>
            <a:r>
              <a:rPr lang="pt-BR" dirty="0" err="1"/>
              <a:t>Suap</a:t>
            </a:r>
            <a:r>
              <a:rPr lang="pt-BR" dirty="0"/>
              <a:t>: 24/03/17</a:t>
            </a:r>
          </a:p>
        </p:txBody>
      </p:sp>
    </p:spTree>
    <p:extLst>
      <p:ext uri="{BB962C8B-B14F-4D97-AF65-F5344CB8AC3E}">
        <p14:creationId xmlns:p14="http://schemas.microsoft.com/office/powerpoint/2010/main" val="125849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59" y="552978"/>
            <a:ext cx="7627408" cy="520990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421467" y="5630333"/>
            <a:ext cx="722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Fonte: </a:t>
            </a:r>
            <a:r>
              <a:rPr lang="pt-BR" sz="1400" dirty="0" smtClean="0"/>
              <a:t>Relatório Parcial da CPA, emitido em março de 2017.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8937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144" y="669924"/>
            <a:ext cx="7562322" cy="486236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21467" y="5630333"/>
            <a:ext cx="722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Fonte: </a:t>
            </a:r>
            <a:r>
              <a:rPr lang="pt-BR" sz="1400" dirty="0" smtClean="0"/>
              <a:t>Relatório Parcial da CPA, emitido em março de 2017.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9080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Personalizada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2D05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ipo de Madeir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2655</TotalTime>
  <Words>633</Words>
  <Application>Microsoft Office PowerPoint</Application>
  <PresentationFormat>Widescreen</PresentationFormat>
  <Paragraphs>96</Paragraphs>
  <Slides>32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Bookman Old Style</vt:lpstr>
      <vt:lpstr>Calibri</vt:lpstr>
      <vt:lpstr>Century Gothic</vt:lpstr>
      <vt:lpstr>Wingdings</vt:lpstr>
      <vt:lpstr>Tipo de Madeira</vt:lpstr>
      <vt:lpstr>COMISSÃO PRÓPRIA DE AVALIAÇÃO - CPA Relatório de Autoavaliação Institucional Referência: exercício de 2016</vt:lpstr>
      <vt:lpstr>Apresentação do PowerPoint</vt:lpstr>
      <vt:lpstr>Apresentação do PowerPoint</vt:lpstr>
      <vt:lpstr>CPA Central</vt:lpstr>
      <vt:lpstr>Apresentação do PowerPoint</vt:lpstr>
      <vt:lpstr>1.5 Cursos Superiores do IFSP em 2016</vt:lpstr>
      <vt:lpstr>1.7 Titulação dos Servidores </vt:lpstr>
      <vt:lpstr>Apresentação do PowerPoint</vt:lpstr>
      <vt:lpstr>Apresentação do PowerPoint</vt:lpstr>
      <vt:lpstr>2. Metodologia</vt:lpstr>
      <vt:lpstr>Etapas da avaliação</vt:lpstr>
      <vt:lpstr>Eixos avaliados</vt:lpstr>
      <vt:lpstr>2.4 Participantes das pesquisas de avaliação interna (auto avaliação)</vt:lpstr>
      <vt:lpstr>2.5 Quantitativos de aptos x participantes efetivos da pesquisa</vt:lpstr>
      <vt:lpstr>2.6 Quantitativos de discentes participantes da pesquisa por cursos</vt:lpstr>
      <vt:lpstr>3.2 Ações realizadas nos câmpus durante o ano de 2016 com base na pesquisa de 2015</vt:lpstr>
      <vt:lpstr>Apresentação do PowerPoint</vt:lpstr>
      <vt:lpstr>CPA  NO CÂMPUS SUZANO</vt:lpstr>
      <vt:lpstr>Apresentação do PowerPoint</vt:lpstr>
      <vt:lpstr>Gestão Compartilhada</vt:lpstr>
      <vt:lpstr>Apresentação do PowerPoint</vt:lpstr>
      <vt:lpstr>DADOS LOCAIS – BIÊNIO 16/17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Cpa central Relatório de Autoavaliação Institucional Exercício 2016 – Publicado em março/2017</dc:title>
  <dc:creator>Priscylla Salles</dc:creator>
  <cp:lastModifiedBy>Priscylla Salles</cp:lastModifiedBy>
  <cp:revision>97</cp:revision>
  <cp:lastPrinted>2017-06-27T17:34:23Z</cp:lastPrinted>
  <dcterms:created xsi:type="dcterms:W3CDTF">2017-06-07T17:21:48Z</dcterms:created>
  <dcterms:modified xsi:type="dcterms:W3CDTF">2017-07-19T14:58:21Z</dcterms:modified>
</cp:coreProperties>
</file>